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2" r:id="rId11"/>
    <p:sldId id="271" r:id="rId12"/>
    <p:sldId id="272" r:id="rId13"/>
    <p:sldId id="273" r:id="rId14"/>
    <p:sldId id="287" r:id="rId15"/>
    <p:sldId id="286" r:id="rId16"/>
    <p:sldId id="274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72" d="100"/>
          <a:sy n="72" d="100"/>
        </p:scale>
        <p:origin x="66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qGLh9rN5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905000"/>
            <a:ext cx="10210800" cy="2667000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Immigration and Urbanization 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in the United States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  <a:hlinkClick r:id="rId2"/>
              </a:rPr>
              <a:t>The American Pageant, Chapter 25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Meanwhile, in 1886…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12188825" cy="5181600"/>
          </a:xfrm>
        </p:spPr>
      </p:pic>
    </p:spTree>
    <p:extLst>
      <p:ext uri="{BB962C8B-B14F-4D97-AF65-F5344CB8AC3E}">
        <p14:creationId xmlns:p14="http://schemas.microsoft.com/office/powerpoint/2010/main" val="20571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Response to Urbanization and Immigration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5" y="1524000"/>
            <a:ext cx="10134598" cy="53340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Problems with urbanization evident in society</a:t>
            </a:r>
          </a:p>
          <a:p>
            <a:r>
              <a:rPr lang="en-US" sz="2000" dirty="0">
                <a:latin typeface="Bahnschrift" panose="020B0502040204020203" pitchFamily="34" charset="0"/>
              </a:rPr>
              <a:t>How to deal with poverty?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Social Gospel Movement**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Salvation Army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YMCA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Philanthropy**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Settlement House**</a:t>
            </a:r>
          </a:p>
          <a:p>
            <a:pPr lvl="2"/>
            <a:r>
              <a:rPr lang="en-US" sz="2000" dirty="0">
                <a:latin typeface="Bahnschrift" panose="020B0502040204020203" pitchFamily="34" charset="0"/>
              </a:rPr>
              <a:t>Jane Addams</a:t>
            </a:r>
          </a:p>
          <a:p>
            <a:pPr lvl="2"/>
            <a:r>
              <a:rPr lang="en-US" sz="2000" dirty="0">
                <a:latin typeface="Bahnschrift" panose="020B0502040204020203" pitchFamily="34" charset="0"/>
              </a:rPr>
              <a:t>Secular improvement, not Christian improvement!</a:t>
            </a:r>
          </a:p>
          <a:p>
            <a:r>
              <a:rPr lang="en-US" sz="2000" dirty="0">
                <a:latin typeface="Bahnschrift" panose="020B0502040204020203" pitchFamily="34" charset="0"/>
              </a:rPr>
              <a:t>Goal—moral improvement, Christianization of USA, assimilation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Church growth slower in cities; seen as irrelevant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Darwin, Education and Religion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Still—by 1890, over 100 denominations</a:t>
            </a:r>
          </a:p>
          <a:p>
            <a:pPr lvl="1"/>
            <a:endParaRPr lang="en-US" dirty="0">
              <a:latin typeface="Bahnschrift" panose="020B0502040204020203" pitchFamily="34" charset="0"/>
            </a:endParaRPr>
          </a:p>
          <a:p>
            <a:pPr lvl="1"/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8194" name="Picture 2" descr="Image result for jane addams">
            <a:extLst>
              <a:ext uri="{FF2B5EF4-FFF2-40B4-BE49-F238E27FC236}">
                <a16:creationId xmlns:a16="http://schemas.microsoft.com/office/drawing/2014/main" id="{BCAB6D6A-172B-4D36-B5B8-BB07B3FE1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881" y="95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arnegie library">
            <a:extLst>
              <a:ext uri="{FF2B5EF4-FFF2-40B4-BE49-F238E27FC236}">
                <a16:creationId xmlns:a16="http://schemas.microsoft.com/office/drawing/2014/main" id="{96C490A7-11F5-4696-A871-1884B4D5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605278"/>
            <a:ext cx="424755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ymca star wars">
            <a:extLst>
              <a:ext uri="{FF2B5EF4-FFF2-40B4-BE49-F238E27FC236}">
                <a16:creationId xmlns:a16="http://schemas.microsoft.com/office/drawing/2014/main" id="{DD57C0E3-C33B-4B94-A4CE-AA924293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75" y="4569905"/>
            <a:ext cx="2523937" cy="192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7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Belief Systems of the Industrial Revolution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Support and challenges to ideas of the Industrial Revolution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Colonial period—Protestant work ethic = work hard, be Godly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Horatio Alger—rags to riches story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Honesty and hard work lead to success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Reinforced by Carnegie**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Scottish Immigrant—true rags to riches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Most workers aren’t going to “riches”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Society is largely pro-big business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Social Gospel / Gospel of Wealth**</a:t>
            </a:r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04CC2D23-AB94-4634-B61A-AFEB0DEC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3170681"/>
            <a:ext cx="2409825" cy="36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Belief Systems of the Industrial Revolution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76400"/>
            <a:ext cx="9144000" cy="5181600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Critics of industry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Gospel of Wealth, Social Darwinists, etc.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Henry George—</a:t>
            </a:r>
            <a:r>
              <a:rPr lang="en-US" i="1" dirty="0">
                <a:latin typeface="Bahnschrift" panose="020B0502040204020203" pitchFamily="34" charset="0"/>
              </a:rPr>
              <a:t>Progress and Poverty</a:t>
            </a:r>
            <a:endParaRPr lang="en-US" dirty="0">
              <a:latin typeface="Bahnschrift" panose="020B0502040204020203" pitchFamily="34" charset="0"/>
            </a:endParaRPr>
          </a:p>
          <a:p>
            <a:pPr lvl="1"/>
            <a:r>
              <a:rPr lang="en-US" dirty="0">
                <a:latin typeface="Bahnschrift" panose="020B0502040204020203" pitchFamily="34" charset="0"/>
              </a:rPr>
              <a:t>Inequalities in society due to laissez-faire, industry</a:t>
            </a:r>
          </a:p>
          <a:p>
            <a:pPr lvl="1"/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Edward Bellamy—</a:t>
            </a:r>
            <a:r>
              <a:rPr lang="en-US" i="1" dirty="0">
                <a:latin typeface="Bahnschrift" panose="020B0502040204020203" pitchFamily="34" charset="0"/>
              </a:rPr>
              <a:t>Looking Backward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Socialist society will “fix” problems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More information later, but understand….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Reform movements will take place</a:t>
            </a:r>
          </a:p>
        </p:txBody>
      </p:sp>
    </p:spTree>
    <p:extLst>
      <p:ext uri="{BB962C8B-B14F-4D97-AF65-F5344CB8AC3E}">
        <p14:creationId xmlns:p14="http://schemas.microsoft.com/office/powerpoint/2010/main" val="39070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3712-E9DA-45A3-B349-BC93AD72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The Press and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F0923-6C90-443E-A94E-3891445C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Expansion of public schools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Less ignorant society, better government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1870—compulsory education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Education is now a birthright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Growth of Universities—secularism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Johns Hopkins, UCA, Ohio State, TAMU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Opportunities for women and Africans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Growth of libraries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Library of Congress</a:t>
            </a:r>
          </a:p>
          <a:p>
            <a:pPr lvl="1"/>
            <a:r>
              <a:rPr lang="en-US" i="1" dirty="0">
                <a:latin typeface="Bahnschrift" panose="020B0502040204020203" pitchFamily="34" charset="0"/>
              </a:rPr>
              <a:t>What</a:t>
            </a:r>
            <a:r>
              <a:rPr lang="en-US" dirty="0">
                <a:latin typeface="Bahnschrift" panose="020B0502040204020203" pitchFamily="34" charset="0"/>
              </a:rPr>
              <a:t> to write about—”presstitutes”</a:t>
            </a:r>
          </a:p>
          <a:p>
            <a:endParaRPr lang="en-US" i="1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Joseph Pulitzer, the Associated Press and Yellow Journalism**</a:t>
            </a:r>
          </a:p>
        </p:txBody>
      </p:sp>
      <p:pic>
        <p:nvPicPr>
          <p:cNvPr id="10244" name="Picture 4" descr="Related image">
            <a:extLst>
              <a:ext uri="{FF2B5EF4-FFF2-40B4-BE49-F238E27FC236}">
                <a16:creationId xmlns:a16="http://schemas.microsoft.com/office/drawing/2014/main" id="{526C255A-8399-49BE-A128-A6D7520B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2178676"/>
            <a:ext cx="4694238" cy="30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B794-9A12-42F7-9106-2AA2D17B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Women’s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50D55-0ADA-40B2-BB21-761134EB3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Women—more present in school and workforce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Focus on reform efforts as well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NAWSA**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Susan B. Anthony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NWCTA**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Francis Willard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Ida B. Wells**</a:t>
            </a:r>
          </a:p>
        </p:txBody>
      </p:sp>
      <p:pic>
        <p:nvPicPr>
          <p:cNvPr id="11266" name="Picture 2" descr="Image result for susan b anthony">
            <a:extLst>
              <a:ext uri="{FF2B5EF4-FFF2-40B4-BE49-F238E27FC236}">
                <a16:creationId xmlns:a16="http://schemas.microsoft.com/office/drawing/2014/main" id="{033C8BD3-A3DA-4CC6-AA48-27560D941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2" y="297829"/>
            <a:ext cx="2152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lips that touch liquor">
            <a:extLst>
              <a:ext uri="{FF2B5EF4-FFF2-40B4-BE49-F238E27FC236}">
                <a16:creationId xmlns:a16="http://schemas.microsoft.com/office/drawing/2014/main" id="{25E00192-709E-4BD1-8254-54A57F47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2561946"/>
            <a:ext cx="2905124" cy="31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ida b wells">
            <a:extLst>
              <a:ext uri="{FF2B5EF4-FFF2-40B4-BE49-F238E27FC236}">
                <a16:creationId xmlns:a16="http://schemas.microsoft.com/office/drawing/2014/main" id="{7BAE984E-E51C-4372-92D4-D241A3AB4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4788982"/>
            <a:ext cx="3077351" cy="1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African Americans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953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Booker T. Washington**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Ex-slave</a:t>
            </a:r>
          </a:p>
          <a:p>
            <a:pPr lvl="1"/>
            <a:r>
              <a:rPr lang="en-US" i="1" dirty="0">
                <a:latin typeface="Bahnschrift" panose="020B0502040204020203" pitchFamily="34" charset="0"/>
              </a:rPr>
              <a:t>Up From Slavery</a:t>
            </a:r>
            <a:endParaRPr lang="en-US" dirty="0">
              <a:latin typeface="Bahnschrift" panose="020B0502040204020203" pitchFamily="34" charset="0"/>
            </a:endParaRPr>
          </a:p>
          <a:p>
            <a:pPr lvl="1"/>
            <a:r>
              <a:rPr lang="en-US" dirty="0">
                <a:latin typeface="Bahnschrift" panose="020B0502040204020203" pitchFamily="34" charset="0"/>
              </a:rPr>
              <a:t>Need training in job skills (vocation)**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Gradual rights, not immediate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Tuskegee Institute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Does not challenge white supremacy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WEB DuBois**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From the North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PhD, Harvard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Created the NAACP**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Demands immediate political, social equality</a:t>
            </a:r>
          </a:p>
          <a:p>
            <a:pPr lvl="1"/>
            <a:r>
              <a:rPr lang="en-US" i="1" dirty="0">
                <a:latin typeface="Bahnschrift" panose="020B0502040204020203" pitchFamily="34" charset="0"/>
              </a:rPr>
              <a:t>The Souls of Black Folk </a:t>
            </a:r>
          </a:p>
        </p:txBody>
      </p:sp>
      <p:pic>
        <p:nvPicPr>
          <p:cNvPr id="12290" name="Picture 2" descr="Image result for booker t washington">
            <a:extLst>
              <a:ext uri="{FF2B5EF4-FFF2-40B4-BE49-F238E27FC236}">
                <a16:creationId xmlns:a16="http://schemas.microsoft.com/office/drawing/2014/main" id="{364F5839-75CC-4044-8D56-9355BA2F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571500"/>
            <a:ext cx="269522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web dubois">
            <a:extLst>
              <a:ext uri="{FF2B5EF4-FFF2-40B4-BE49-F238E27FC236}">
                <a16:creationId xmlns:a16="http://schemas.microsoft.com/office/drawing/2014/main" id="{67BF80AD-C210-403C-83B6-A061EC23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23" y="4011169"/>
            <a:ext cx="4229099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Growth of Cities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Cities (urbanization) grow immensely</a:t>
            </a:r>
          </a:p>
          <a:p>
            <a:pPr lvl="1"/>
            <a:r>
              <a:rPr lang="en-US" sz="2400" dirty="0">
                <a:latin typeface="Bahnschrift" panose="020B0502040204020203" pitchFamily="34" charset="0"/>
              </a:rPr>
              <a:t>1900—40% live in cities</a:t>
            </a:r>
          </a:p>
          <a:p>
            <a:pPr lvl="1"/>
            <a:r>
              <a:rPr lang="en-US" sz="2400" dirty="0">
                <a:latin typeface="Bahnschrift" panose="020B0502040204020203" pitchFamily="34" charset="0"/>
              </a:rPr>
              <a:t>1920—50%+ live in cities</a:t>
            </a:r>
          </a:p>
          <a:p>
            <a:pPr lvl="1"/>
            <a:r>
              <a:rPr lang="en-US" sz="2400" dirty="0">
                <a:latin typeface="Bahnschrift" panose="020B0502040204020203" pitchFamily="34" charset="0"/>
              </a:rPr>
              <a:t>Population doubles between 1870-1900</a:t>
            </a:r>
          </a:p>
          <a:p>
            <a:endParaRPr lang="en-US" sz="2800" dirty="0">
              <a:latin typeface="Bahnschrift" panose="020B0502040204020203" pitchFamily="34" charset="0"/>
            </a:endParaRPr>
          </a:p>
          <a:p>
            <a:r>
              <a:rPr lang="en-US" sz="2800" dirty="0">
                <a:latin typeface="Bahnschrift" panose="020B0502040204020203" pitchFamily="34" charset="0"/>
              </a:rPr>
              <a:t>Why?</a:t>
            </a:r>
          </a:p>
          <a:p>
            <a:pPr lvl="1"/>
            <a:r>
              <a:rPr lang="en-US" sz="2400" dirty="0">
                <a:latin typeface="Bahnschrift" panose="020B0502040204020203" pitchFamily="34" charset="0"/>
              </a:rPr>
              <a:t>Jobs and opportunities</a:t>
            </a:r>
          </a:p>
          <a:p>
            <a:pPr lvl="1"/>
            <a:r>
              <a:rPr lang="en-US" sz="2400" dirty="0">
                <a:latin typeface="Bahnschrift" panose="020B0502040204020203" pitchFamily="34" charset="0"/>
              </a:rPr>
              <a:t>Immigration—Europe and Asia</a:t>
            </a:r>
          </a:p>
          <a:p>
            <a:pPr lvl="1"/>
            <a:r>
              <a:rPr lang="en-US" sz="2400" dirty="0">
                <a:latin typeface="Bahnschrift" panose="020B0502040204020203" pitchFamily="34" charset="0"/>
              </a:rPr>
              <a:t>Migration—leaving the farm for the city</a:t>
            </a:r>
          </a:p>
          <a:p>
            <a:pPr lvl="2"/>
            <a:r>
              <a:rPr lang="en-US" sz="2000" dirty="0">
                <a:latin typeface="Bahnschrift" panose="020B0502040204020203" pitchFamily="34" charset="0"/>
              </a:rPr>
              <a:t>African Americans—Great Migration** </a:t>
            </a:r>
          </a:p>
          <a:p>
            <a:pPr lvl="1"/>
            <a:r>
              <a:rPr lang="en-US" sz="2200" dirty="0">
                <a:latin typeface="Bahnschrift" panose="020B0502040204020203" pitchFamily="34" charset="0"/>
              </a:rPr>
              <a:t>Pursuit of happiness, leisure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40ED7-888E-4CCB-A127-12B7E67BC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453" y="-1"/>
            <a:ext cx="3339548" cy="5238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47886-FD30-4704-8A96-23B3437C984E}"/>
              </a:ext>
            </a:extLst>
          </p:cNvPr>
          <p:cNvSpPr txBox="1"/>
          <p:nvPr/>
        </p:nvSpPr>
        <p:spPr>
          <a:xfrm>
            <a:off x="8786902" y="5407334"/>
            <a:ext cx="340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skyscraper, Chicago,</a:t>
            </a:r>
          </a:p>
          <a:p>
            <a:r>
              <a:rPr lang="en-US" dirty="0"/>
              <a:t>1885—perfected by elevator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Growth of Cities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Why?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Technology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Skyscrapers (Chicago)</a:t>
            </a:r>
          </a:p>
          <a:p>
            <a:pPr lvl="3"/>
            <a:r>
              <a:rPr lang="en-US" dirty="0">
                <a:latin typeface="Bahnschrift" panose="020B0502040204020203" pitchFamily="34" charset="0"/>
              </a:rPr>
              <a:t>Steel, Bessemer Process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Electric Street Cars, subway systems, etc.</a:t>
            </a:r>
          </a:p>
          <a:p>
            <a:pPr lvl="3"/>
            <a:r>
              <a:rPr lang="en-US" dirty="0">
                <a:latin typeface="Bahnschrift" panose="020B0502040204020203" pitchFamily="34" charset="0"/>
              </a:rPr>
              <a:t>Quicker, cheaper transportation</a:t>
            </a:r>
          </a:p>
          <a:p>
            <a:pPr lvl="1"/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Role of women changes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New jobs, economic opportunities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Clerical work</a:t>
            </a:r>
          </a:p>
        </p:txBody>
      </p:sp>
      <p:pic>
        <p:nvPicPr>
          <p:cNvPr id="1026" name="Picture 2" descr="Image result for first nyc subway">
            <a:extLst>
              <a:ext uri="{FF2B5EF4-FFF2-40B4-BE49-F238E27FC236}">
                <a16:creationId xmlns:a16="http://schemas.microsoft.com/office/drawing/2014/main" id="{2B566D6D-4B0A-4BE0-B0D6-21FC0D555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271590"/>
            <a:ext cx="5081588" cy="389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ctric streetcar">
            <a:extLst>
              <a:ext uri="{FF2B5EF4-FFF2-40B4-BE49-F238E27FC236}">
                <a16:creationId xmlns:a16="http://schemas.microsoft.com/office/drawing/2014/main" id="{A4B212A5-15D0-481B-8D3C-751092EE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4167324"/>
            <a:ext cx="5081588" cy="26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Problems in the City**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3" y="1753670"/>
            <a:ext cx="9144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Overcrowding**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Tenement housing/slums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Segregation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Little Italy, Little Poland, Chinatown, etc.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Great Chicago Fire, 1871 </a:t>
            </a:r>
          </a:p>
          <a:p>
            <a:pPr lvl="1"/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Pollution**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Streets, water</a:t>
            </a:r>
          </a:p>
          <a:p>
            <a:pPr marL="274320" lvl="1" indent="0">
              <a:buNone/>
            </a:pPr>
            <a:endParaRPr lang="en-US" dirty="0">
              <a:latin typeface="Bahnschrift" panose="020B0502040204020203" pitchFamily="34" charset="0"/>
            </a:endParaRPr>
          </a:p>
          <a:p>
            <a:pPr lvl="1"/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Crime**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Poverty**</a:t>
            </a:r>
          </a:p>
        </p:txBody>
      </p:sp>
      <p:pic>
        <p:nvPicPr>
          <p:cNvPr id="2050" name="Picture 2" descr="Image result for dumbbell houses">
            <a:extLst>
              <a:ext uri="{FF2B5EF4-FFF2-40B4-BE49-F238E27FC236}">
                <a16:creationId xmlns:a16="http://schemas.microsoft.com/office/drawing/2014/main" id="{BE8F07DD-FECF-43A5-8235-675ADD75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325" y="3057525"/>
            <a:ext cx="28575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953FD6FB-09E2-4108-84CE-12C8E2F8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289878"/>
            <a:ext cx="3809206" cy="28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reat chicago fire">
            <a:extLst>
              <a:ext uri="{FF2B5EF4-FFF2-40B4-BE49-F238E27FC236}">
                <a16:creationId xmlns:a16="http://schemas.microsoft.com/office/drawing/2014/main" id="{BBE6E8FD-2A21-4029-AAA1-037257EC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3444430"/>
            <a:ext cx="4685508" cy="31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Political Bosses, Machine Politics**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Key Idea—CORRUPTION!**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Boss Tweed, Tammany Hall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How were they corrupt?**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Reward voters / donors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Jobs, electricity, police, etc.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You scratch my back, I'll scratch yours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Greed, graft, corruption, fraud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Thomas Nast—pictures!</a:t>
            </a:r>
          </a:p>
        </p:txBody>
      </p:sp>
      <p:pic>
        <p:nvPicPr>
          <p:cNvPr id="3074" name="Picture 2" descr="Image result for party bosses">
            <a:extLst>
              <a:ext uri="{FF2B5EF4-FFF2-40B4-BE49-F238E27FC236}">
                <a16:creationId xmlns:a16="http://schemas.microsoft.com/office/drawing/2014/main" id="{F3C3F762-DBD9-4D49-9B46-DFEC251F5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1572768"/>
            <a:ext cx="3962400" cy="440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Immigration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853882"/>
            <a:ext cx="9144000" cy="4267200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“Old” and “New” Immigrants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What’s the difference?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Most immigrants are men; several go back home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Few intend to assimilate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6F8B90-BAD2-44DB-BF4F-EF3681C88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1301"/>
              </p:ext>
            </p:extLst>
          </p:nvPr>
        </p:nvGraphicFramePr>
        <p:xfrm>
          <a:off x="4062941" y="4262120"/>
          <a:ext cx="8125884" cy="25958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4284087072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1977367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Old Immigrants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Immigrants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44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North, Western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Eastern Europe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Protestant (some Catholic)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Catholic, Orthodox, Jewish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68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Literate, skilled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Illiterate, unskilled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2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Assimilated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Reluctant to assimilate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36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From democratic 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Came from communist/anarchist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3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as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68379"/>
                  </a:ext>
                </a:extLst>
              </a:tr>
            </a:tbl>
          </a:graphicData>
        </a:graphic>
      </p:graphicFrame>
      <p:pic>
        <p:nvPicPr>
          <p:cNvPr id="4098" name="Picture 2" descr="Image result for immigration ellis island">
            <a:extLst>
              <a:ext uri="{FF2B5EF4-FFF2-40B4-BE49-F238E27FC236}">
                <a16:creationId xmlns:a16="http://schemas.microsoft.com/office/drawing/2014/main" id="{951C4AF5-49F0-43E0-9253-3A397955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1" y="0"/>
            <a:ext cx="5561013" cy="30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3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Push and Pull Factors of Immigration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953000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Immigrants come for a reason!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Jobs and Culture** 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PULL Factors**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Freedom, Jobs, Industry, Opportunity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PUSH Factors**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Loss of jobs/land, Poverty, Instability, Persecution</a:t>
            </a:r>
          </a:p>
        </p:txBody>
      </p:sp>
      <p:pic>
        <p:nvPicPr>
          <p:cNvPr id="5122" name="Picture 2" descr="Image result for push pull factors of immigration">
            <a:extLst>
              <a:ext uri="{FF2B5EF4-FFF2-40B4-BE49-F238E27FC236}">
                <a16:creationId xmlns:a16="http://schemas.microsoft.com/office/drawing/2014/main" id="{9E574044-E458-4427-A41B-C48A8283C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1600200"/>
            <a:ext cx="50105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9119A3-22E4-4921-9547-8C365BA20CB3}"/>
              </a:ext>
            </a:extLst>
          </p:cNvPr>
          <p:cNvSpPr/>
          <p:nvPr/>
        </p:nvSpPr>
        <p:spPr>
          <a:xfrm>
            <a:off x="8456612" y="5562600"/>
            <a:ext cx="3732213" cy="1020762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may be YOUR pull factor, may be another person’s PUSH factor.</a:t>
            </a:r>
          </a:p>
        </p:txBody>
      </p:sp>
    </p:spTree>
    <p:extLst>
      <p:ext uri="{BB962C8B-B14F-4D97-AF65-F5344CB8AC3E}">
        <p14:creationId xmlns:p14="http://schemas.microsoft.com/office/powerpoint/2010/main" val="31720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Response to Immigration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953000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Immigrants from Europe—Ellis Island</a:t>
            </a:r>
          </a:p>
          <a:p>
            <a:r>
              <a:rPr lang="en-US" dirty="0">
                <a:latin typeface="Bahnschrift" panose="020B0502040204020203" pitchFamily="34" charset="0"/>
              </a:rPr>
              <a:t>Immigrants from Asia—Angel Island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Our response—nativism!**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Racially inferior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Competition for jobs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Changing our identity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Radical, religious, etc.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Melting Pot or Dumping Ground?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4321A606-1535-43DE-B01B-A8BC6FF3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2" y="27432"/>
            <a:ext cx="2867025" cy="317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nativism">
            <a:extLst>
              <a:ext uri="{FF2B5EF4-FFF2-40B4-BE49-F238E27FC236}">
                <a16:creationId xmlns:a16="http://schemas.microsoft.com/office/drawing/2014/main" id="{5F5F712B-2F80-4919-8B00-CB113C859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1" y="3542806"/>
            <a:ext cx="5851524" cy="331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Response to Immigration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Limit immigration, rights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Chinese Exclusion Act**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American Protective Association </a:t>
            </a:r>
          </a:p>
          <a:p>
            <a:pPr lvl="2"/>
            <a:r>
              <a:rPr lang="en-US" dirty="0">
                <a:latin typeface="Bahnschrift" panose="020B0502040204020203" pitchFamily="34" charset="0"/>
              </a:rPr>
              <a:t>Protestant; anti-Catholic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Literacy Tests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Immigration Quota Act (1920s)</a:t>
            </a:r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0FC69BD8-2E00-459A-88B5-37576F9A5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0"/>
            <a:ext cx="5610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73</TotalTime>
  <Words>739</Words>
  <Application>Microsoft Office PowerPoint</Application>
  <PresentationFormat>Custom</PresentationFormat>
  <Paragraphs>179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Bahnschrift</vt:lpstr>
      <vt:lpstr>Consolas</vt:lpstr>
      <vt:lpstr>Corbel</vt:lpstr>
      <vt:lpstr>Chalkboard 16x9</vt:lpstr>
      <vt:lpstr>Immigration and Urbanization  in the United States</vt:lpstr>
      <vt:lpstr>Growth of Cities</vt:lpstr>
      <vt:lpstr>Growth of Cities</vt:lpstr>
      <vt:lpstr>Problems in the City**</vt:lpstr>
      <vt:lpstr>Political Bosses, Machine Politics**</vt:lpstr>
      <vt:lpstr>Immigration</vt:lpstr>
      <vt:lpstr>Push and Pull Factors of Immigration</vt:lpstr>
      <vt:lpstr>Response to Immigration</vt:lpstr>
      <vt:lpstr>Response to Immigration</vt:lpstr>
      <vt:lpstr>Meanwhile, in 1886…</vt:lpstr>
      <vt:lpstr>Response to Urbanization and Immigration</vt:lpstr>
      <vt:lpstr>Belief Systems of the Industrial Revolution </vt:lpstr>
      <vt:lpstr>Belief Systems of the Industrial Revolution</vt:lpstr>
      <vt:lpstr>The Press and Education</vt:lpstr>
      <vt:lpstr>Women’s Role</vt:lpstr>
      <vt:lpstr>African Americans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and Urbanization  in the United States</dc:title>
  <dc:creator>Ryan</dc:creator>
  <cp:lastModifiedBy>Ryan</cp:lastModifiedBy>
  <cp:revision>9</cp:revision>
  <dcterms:created xsi:type="dcterms:W3CDTF">2019-01-03T22:15:31Z</dcterms:created>
  <dcterms:modified xsi:type="dcterms:W3CDTF">2019-01-03T23:28:59Z</dcterms:modified>
</cp:coreProperties>
</file>